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03AA3-93FC-49B7-82FF-070B42A03702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97533-DA47-4083-A1D2-F3F5D49B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9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97533-DA47-4083-A1D2-F3F5D49B1B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70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6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12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67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0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5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5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8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9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1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F39B-6815-48A1-8946-A2C1EF6187EC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7FF675-4976-46A6-84BE-1CF21352E4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drei.bordeianu@euroed.r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tandfonline.com/doi/abs/10.1080/03004430.2019.1621306" TargetMode="External"/><Relationship Id="rId7" Type="http://schemas.openxmlformats.org/officeDocument/2006/relationships/hyperlink" Target="https://www.researchgate.net/" TargetMode="External"/><Relationship Id="rId2" Type="http://schemas.openxmlformats.org/officeDocument/2006/relationships/hyperlink" Target="https://www.researchgate.net/publication/361065113_The_Romanian_Curriculum_of_Early_Education_and_Primary_Education/link/629a8dbe55273755ebd07572/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ct.ro/evaluarea-in-invatamantul-prescolar" TargetMode="External"/><Relationship Id="rId5" Type="http://schemas.openxmlformats.org/officeDocument/2006/relationships/hyperlink" Target="https://lege5.ro/Gratuit/gm4dgojvgmza/ordinul-nr-5447-2020-privind-aprobarea-regulamentului-cadru-de-organizare-si-functionare-a-unitatilor-de-invatamant-preuniversitar" TargetMode="External"/><Relationship Id="rId4" Type="http://schemas.openxmlformats.org/officeDocument/2006/relationships/hyperlink" Target="https://www.psih.uaic.ro/anale-psih/wp-content/uploads/sites/10/2021/01/Social-Representations-of-the-Development-of-Intelligence-in-Children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WP2.B Guidelines for National </a:t>
            </a:r>
            <a:r>
              <a:rPr lang="en-US" b="1" dirty="0" smtClean="0"/>
              <a:t>Report</a:t>
            </a:r>
            <a:r>
              <a:rPr lang="ro-RO" b="1" dirty="0" smtClean="0"/>
              <a:t> - EYDP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EuroEd</a:t>
            </a:r>
            <a:r>
              <a:rPr lang="en-GB" dirty="0" smtClean="0"/>
              <a:t> </a:t>
            </a:r>
            <a:r>
              <a:rPr lang="en-GB" dirty="0"/>
              <a:t>Primary School </a:t>
            </a:r>
            <a:endParaRPr lang="en-US" dirty="0"/>
          </a:p>
          <a:p>
            <a:r>
              <a:rPr lang="ro-RO" dirty="0" smtClean="0"/>
              <a:t>Iași</a:t>
            </a:r>
            <a:r>
              <a:rPr lang="en-US" dirty="0" smtClean="0"/>
              <a:t>, </a:t>
            </a:r>
            <a:r>
              <a:rPr lang="en-US" dirty="0"/>
              <a:t>Romania</a:t>
            </a:r>
          </a:p>
          <a:p>
            <a:r>
              <a:rPr lang="en-US" i="1" u="sng" dirty="0">
                <a:hlinkClick r:id="rId2"/>
              </a:rPr>
              <a:t>andrei.bordeianu@euroed.ro</a:t>
            </a:r>
            <a:r>
              <a:rPr lang="en-US" i="1" dirty="0"/>
              <a:t>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9" y="0"/>
            <a:ext cx="2255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5"/>
          <p:cNvPicPr/>
          <p:nvPr/>
        </p:nvPicPr>
        <p:blipFill rotWithShape="1">
          <a:blip r:embed="rId4"/>
          <a:srcRect l="1335" t="-7014" r="-56343" b="-7014"/>
          <a:stretch/>
        </p:blipFill>
        <p:spPr bwMode="auto">
          <a:xfrm>
            <a:off x="7333433" y="197167"/>
            <a:ext cx="3104510" cy="688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7404" y="885825"/>
            <a:ext cx="565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Project Number: 2022-1-PT01-KA220-SCH-000086979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493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70" y="0"/>
            <a:ext cx="6681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25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68" y="0"/>
            <a:ext cx="590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43403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0" y="0"/>
            <a:ext cx="567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" y="25368"/>
            <a:ext cx="6018663" cy="68326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80" y="0"/>
            <a:ext cx="6117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6106848" cy="6868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4" y="-10319"/>
            <a:ext cx="5713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4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verythingWebinar on Twitter: &quot;Don't forget to add a “Thank You” slide at  the end of your presentation #dailywebinartip from @VirtualEngage #webinars  #desigingyourwebinar #virtualengage #virtualpresentation #webinartips  #webinardesign #webinarcoachi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1069"/>
            <a:ext cx="12192001" cy="705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7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6" y="885825"/>
            <a:ext cx="8704376" cy="5246883"/>
          </a:xfrm>
        </p:spPr>
        <p:txBody>
          <a:bodyPr>
            <a:normAutofit/>
          </a:bodyPr>
          <a:lstStyle/>
          <a:p>
            <a:r>
              <a:rPr lang="en-GB" sz="3200" i="1" dirty="0"/>
              <a:t>This report is reviewing the situation of the childhood education in Romania, with focus on the evaluation </a:t>
            </a:r>
            <a:r>
              <a:rPr lang="en-GB" sz="3200" i="1" dirty="0" smtClean="0"/>
              <a:t>process.</a:t>
            </a:r>
          </a:p>
          <a:p>
            <a:endParaRPr lang="en-US" sz="32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65" y="0"/>
            <a:ext cx="2255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www.rfi.ro/sites/default/files/styles/inside_content/public/articol/2012/04/26/melania-medeleanu-copiii-gradinita-scolii-133.jpg?itok=RYZNFRk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593114"/>
            <a:ext cx="5656882" cy="37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4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Introduction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The main goal of the preschools assessment is to improve the educational process and not to reach certain data.</a:t>
            </a:r>
          </a:p>
          <a:p>
            <a:r>
              <a:rPr lang="en-US" sz="2800" i="1" dirty="0" smtClean="0"/>
              <a:t>Romania has it’s on particularities: before 1989 the education system was highly politicized.</a:t>
            </a:r>
            <a:endParaRPr lang="ro-RO" sz="2800" i="1" dirty="0" smtClean="0"/>
          </a:p>
          <a:p>
            <a:r>
              <a:rPr lang="ro-RO" sz="2800" i="1" dirty="0" smtClean="0"/>
              <a:t>The post-comunist education system can be</a:t>
            </a:r>
            <a:r>
              <a:rPr lang="en-US" sz="2800" i="1" dirty="0" smtClean="0"/>
              <a:t> </a:t>
            </a:r>
            <a:r>
              <a:rPr lang="en-US" sz="2800" i="1" dirty="0"/>
              <a:t>outlined as </a:t>
            </a:r>
            <a:r>
              <a:rPr lang="en-US" sz="2800" i="1" dirty="0" smtClean="0"/>
              <a:t>follows</a:t>
            </a:r>
            <a:r>
              <a:rPr lang="ro-RO" sz="2800" i="1" dirty="0" smtClean="0"/>
              <a:t>: 1990-1997</a:t>
            </a:r>
            <a:r>
              <a:rPr lang="en-US" sz="2800" i="1" dirty="0" smtClean="0"/>
              <a:t>; </a:t>
            </a:r>
            <a:r>
              <a:rPr lang="ro-RO" sz="2800" i="1" dirty="0" smtClean="0"/>
              <a:t>1997-2000</a:t>
            </a:r>
            <a:r>
              <a:rPr lang="en-US" sz="2800" i="1" dirty="0" smtClean="0"/>
              <a:t>; </a:t>
            </a:r>
            <a:r>
              <a:rPr lang="ro-RO" sz="2800" i="1" dirty="0" smtClean="0"/>
              <a:t>2000-2010</a:t>
            </a:r>
            <a:r>
              <a:rPr lang="en-US" sz="2800" i="1" dirty="0" smtClean="0"/>
              <a:t>; </a:t>
            </a:r>
            <a:r>
              <a:rPr lang="ro-RO" sz="2800" i="1" dirty="0" smtClean="0"/>
              <a:t>2010-present.</a:t>
            </a:r>
            <a:endParaRPr lang="en-US" sz="2800" i="1" dirty="0"/>
          </a:p>
          <a:p>
            <a:endParaRPr lang="en-US" sz="3200" i="1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65" y="0"/>
            <a:ext cx="22558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34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4" y="812801"/>
            <a:ext cx="8876068" cy="4411765"/>
          </a:xfrm>
        </p:spPr>
        <p:txBody>
          <a:bodyPr>
            <a:normAutofit/>
          </a:bodyPr>
          <a:lstStyle/>
          <a:p>
            <a:r>
              <a:rPr lang="ro-RO" sz="2800" i="1" dirty="0" smtClean="0"/>
              <a:t>The pre-school education in Romania is particularly focused on various skills of the child: </a:t>
            </a:r>
            <a:r>
              <a:rPr lang="en-GB" sz="2800" i="1" dirty="0" smtClean="0"/>
              <a:t>harmonious </a:t>
            </a:r>
            <a:r>
              <a:rPr lang="en-GB" sz="2800" i="1" dirty="0"/>
              <a:t>development of the child's personality through various interactions with peers, knowledge of one's own identity through essential questions </a:t>
            </a:r>
            <a:r>
              <a:rPr lang="en-GB" sz="2800" i="1" dirty="0" smtClean="0"/>
              <a:t>etc</a:t>
            </a:r>
            <a:r>
              <a:rPr lang="en-GB" sz="2800" i="1" dirty="0" smtClean="0"/>
              <a:t>.</a:t>
            </a:r>
            <a:endParaRPr lang="en-US" sz="2800" i="1" dirty="0"/>
          </a:p>
        </p:txBody>
      </p:sp>
      <p:pic>
        <p:nvPicPr>
          <p:cNvPr id="3074" name="Picture 2" descr="New Changes in the Romanian Education System - Valahia.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490" y="3223869"/>
            <a:ext cx="6043084" cy="29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28" y="0"/>
            <a:ext cx="2069874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706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The legal framework</a:t>
            </a:r>
            <a:br>
              <a:rPr lang="ro-RO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1536700"/>
            <a:ext cx="8822266" cy="4229100"/>
          </a:xfrm>
        </p:spPr>
        <p:txBody>
          <a:bodyPr>
            <a:normAutofit fontScale="92500" lnSpcReduction="20000"/>
          </a:bodyPr>
          <a:lstStyle/>
          <a:p>
            <a:r>
              <a:rPr lang="ro-RO" sz="2400" b="1" dirty="0" smtClean="0"/>
              <a:t>1. The pedagogical component</a:t>
            </a:r>
          </a:p>
          <a:p>
            <a:r>
              <a:rPr lang="ro-RO" sz="2400" b="1" dirty="0" smtClean="0"/>
              <a:t>2. The evaluation and Romania</a:t>
            </a:r>
          </a:p>
          <a:p>
            <a:pPr marL="0" indent="0">
              <a:buNone/>
            </a:pPr>
            <a:r>
              <a:rPr lang="en-GB" i="1" dirty="0"/>
              <a:t>The legal framework in which the whole educational process is carried out is represented by the National Education Law, </a:t>
            </a:r>
            <a:r>
              <a:rPr lang="en-GB" i="1" dirty="0" smtClean="0"/>
              <a:t>no.1/2011 </a:t>
            </a:r>
            <a:r>
              <a:rPr lang="en-GB" i="1" dirty="0"/>
              <a:t>of 5 January </a:t>
            </a:r>
            <a:r>
              <a:rPr lang="en-GB" i="1" dirty="0" smtClean="0"/>
              <a:t>2011</a:t>
            </a:r>
            <a:r>
              <a:rPr lang="ro-RO" i="1" dirty="0" smtClean="0"/>
              <a:t>.</a:t>
            </a:r>
          </a:p>
          <a:p>
            <a:pPr marL="0" indent="0">
              <a:buNone/>
            </a:pPr>
            <a:endParaRPr lang="ro-RO" i="1" dirty="0"/>
          </a:p>
          <a:p>
            <a:pPr marL="0" indent="0">
              <a:buNone/>
            </a:pPr>
            <a:r>
              <a:rPr lang="ro-RO" i="1" dirty="0" smtClean="0"/>
              <a:t>The most important articles for us are:</a:t>
            </a:r>
          </a:p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GB" i="1" dirty="0"/>
              <a:t>Art. 102. - (2) In the pre-university education system, the assessment focuses on competences, provides real feedback to students, parents and teaching staff and is the basis of individual learning plans.</a:t>
            </a:r>
            <a:endParaRPr lang="en-US" i="1" dirty="0"/>
          </a:p>
          <a:p>
            <a:pPr marL="0" indent="0">
              <a:buNone/>
            </a:pPr>
            <a:r>
              <a:rPr lang="en-GB" i="1" dirty="0"/>
              <a:t>Art. 106. (1) The evaluation results are expressed, as appropriate, by: a) descriptive assessments regarding the child's development - at the preschool, preschool and preparatory class </a:t>
            </a:r>
            <a:r>
              <a:rPr lang="en-GB" i="1" dirty="0" smtClean="0"/>
              <a:t>levels</a:t>
            </a:r>
            <a:endParaRPr lang="en-US" i="1" dirty="0" smtClean="0"/>
          </a:p>
          <a:p>
            <a:pPr marL="0" indent="0">
              <a:buNone/>
            </a:pPr>
            <a:r>
              <a:rPr lang="en-GB" i="1" dirty="0"/>
              <a:t>Art. 107. - (1) For the preschool and preschool levels, the results of the evaluation are communicated and discussed with the parents or legal representatives.”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28" y="0"/>
            <a:ext cx="2069874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03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7689"/>
            <a:ext cx="9454264" cy="1524000"/>
          </a:xfrm>
        </p:spPr>
        <p:txBody>
          <a:bodyPr>
            <a:noAutofit/>
          </a:bodyPr>
          <a:lstStyle/>
          <a:p>
            <a:r>
              <a:rPr lang="en-GB" b="1" cap="small" dirty="0"/>
              <a:t>Examples of kindergarten teachers' practices on children evaluation and </a:t>
            </a:r>
            <a:r>
              <a:rPr lang="en-GB" b="1" cap="small" dirty="0" smtClean="0"/>
              <a:t>documentation in Romania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4" y="2401889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en-US" sz="2800" i="1" dirty="0" smtClean="0"/>
              <a:t>The most common forms of assessment are: </a:t>
            </a:r>
            <a:r>
              <a:rPr lang="en-US" sz="2800" b="1" i="1" dirty="0" smtClean="0">
                <a:solidFill>
                  <a:schemeClr val="accent2"/>
                </a:solidFill>
              </a:rPr>
              <a:t>initial</a:t>
            </a:r>
            <a:r>
              <a:rPr lang="en-US" sz="2800" i="1" dirty="0" smtClean="0"/>
              <a:t>, </a:t>
            </a:r>
            <a:r>
              <a:rPr lang="en-US" sz="2800" b="1" i="1" dirty="0" smtClean="0">
                <a:solidFill>
                  <a:schemeClr val="accent2"/>
                </a:solidFill>
              </a:rPr>
              <a:t>continuous</a:t>
            </a:r>
            <a:r>
              <a:rPr lang="en-US" sz="2800" i="1" dirty="0" smtClean="0"/>
              <a:t> and </a:t>
            </a:r>
            <a:r>
              <a:rPr lang="en-US" sz="2800" b="1" i="1" dirty="0" smtClean="0">
                <a:solidFill>
                  <a:schemeClr val="accent2"/>
                </a:solidFill>
              </a:rPr>
              <a:t>final assessment</a:t>
            </a:r>
            <a:r>
              <a:rPr lang="en-US" sz="2800" i="1" dirty="0" smtClean="0"/>
              <a:t>.</a:t>
            </a:r>
          </a:p>
          <a:p>
            <a:r>
              <a:rPr lang="en-US" sz="2800" i="1" dirty="0" smtClean="0"/>
              <a:t>The data obtained from the initial assessment helps to establish the appropriate way of teaching the new content of the program, organizing a recovery program (if necessary) and adopting certain measures.</a:t>
            </a:r>
          </a:p>
          <a:p>
            <a:r>
              <a:rPr lang="en-US" sz="2800" i="1" dirty="0" smtClean="0"/>
              <a:t>Oral test are the most used assessment methods in kindergarten *direct interaction*</a:t>
            </a:r>
          </a:p>
          <a:p>
            <a:r>
              <a:rPr lang="en-US" sz="2800" i="1" dirty="0" smtClean="0"/>
              <a:t>The role of the parents in the process should not be overlooked.</a:t>
            </a:r>
            <a:endParaRPr lang="en-US" sz="2800" i="1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0"/>
            <a:ext cx="1859664" cy="7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 este disponibilă nicio descrie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86"/>
            <a:ext cx="12192000" cy="68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33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References</a:t>
            </a:r>
            <a:r>
              <a:rPr lang="ro-RO" b="1" dirty="0"/>
              <a:t/>
            </a:r>
            <a:br>
              <a:rPr lang="ro-RO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301"/>
            <a:ext cx="8596668" cy="453006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Florentina-Lavinia</a:t>
            </a:r>
            <a:r>
              <a:rPr lang="en-US" dirty="0"/>
              <a:t>, </a:t>
            </a:r>
            <a:r>
              <a:rPr lang="en-US" dirty="0" err="1"/>
              <a:t>Matei</a:t>
            </a:r>
            <a:r>
              <a:rPr lang="en-US" dirty="0"/>
              <a:t>, The Romanian Curriculum of </a:t>
            </a:r>
            <a:r>
              <a:rPr lang="en-US" dirty="0" smtClean="0"/>
              <a:t>Ear</a:t>
            </a:r>
            <a:r>
              <a:rPr lang="ro-RO" dirty="0" smtClean="0"/>
              <a:t>l</a:t>
            </a:r>
            <a:r>
              <a:rPr lang="en-US" dirty="0" smtClean="0"/>
              <a:t>y </a:t>
            </a:r>
            <a:r>
              <a:rPr lang="en-US" dirty="0"/>
              <a:t>Education and Primary Education. </a:t>
            </a:r>
            <a:r>
              <a:rPr lang="pt-PT" u="sng" dirty="0">
                <a:hlinkClick r:id="rId2"/>
              </a:rPr>
              <a:t>https://www.researchgate.net/publication/361065113_The_Romanian_Curriculum_of_Early_Education_and_Primary_Education/link/629a8dbe55273755ebd07572/download</a:t>
            </a:r>
            <a:r>
              <a:rPr lang="pt-PT" dirty="0"/>
              <a:t> </a:t>
            </a:r>
            <a:endParaRPr lang="en-US" i="1" dirty="0"/>
          </a:p>
          <a:p>
            <a:r>
              <a:rPr lang="en-US" dirty="0" err="1"/>
              <a:t>Horațiu</a:t>
            </a:r>
            <a:r>
              <a:rPr lang="en-US" dirty="0"/>
              <a:t> Catalano, Verity Campbell-Barr, The occurrence of pretend play in early childhood education in Romania – an investigative study, 2019. </a:t>
            </a:r>
            <a:r>
              <a:rPr lang="en-US" u="sng" dirty="0">
                <a:hlinkClick r:id="rId3"/>
              </a:rPr>
              <a:t>https://www.tandfonline.com/doi/abs/10.1080/03004430.2019.1621306</a:t>
            </a:r>
            <a:r>
              <a:rPr lang="en-US" dirty="0"/>
              <a:t> </a:t>
            </a:r>
            <a:endParaRPr lang="en-US" i="1" dirty="0"/>
          </a:p>
          <a:p>
            <a:r>
              <a:rPr lang="en-US" dirty="0"/>
              <a:t>Laura </a:t>
            </a:r>
            <a:r>
              <a:rPr lang="en-US" dirty="0" err="1"/>
              <a:t>Arhiri</a:t>
            </a:r>
            <a:r>
              <a:rPr lang="en-US" dirty="0"/>
              <a:t>, </a:t>
            </a:r>
            <a:r>
              <a:rPr lang="en-US" dirty="0" err="1"/>
              <a:t>Mihaela</a:t>
            </a:r>
            <a:r>
              <a:rPr lang="en-US" dirty="0"/>
              <a:t>-Alexandra </a:t>
            </a:r>
            <a:r>
              <a:rPr lang="en-US" dirty="0" err="1"/>
              <a:t>Gherman</a:t>
            </a:r>
            <a:r>
              <a:rPr lang="en-US" dirty="0"/>
              <a:t>, Romanian Parents’ </a:t>
            </a:r>
            <a:r>
              <a:rPr lang="ro-RO" dirty="0"/>
              <a:t>and Kidergarten Teachers</a:t>
            </a:r>
            <a:r>
              <a:rPr lang="en-US" dirty="0"/>
              <a:t>’</a:t>
            </a:r>
            <a:r>
              <a:rPr lang="ro-RO" dirty="0"/>
              <a:t> Social Representations of the Development of Intelligence in Children. </a:t>
            </a:r>
            <a:r>
              <a:rPr lang="ro-RO" u="sng" dirty="0">
                <a:hlinkClick r:id="rId4"/>
              </a:rPr>
              <a:t>https://www.psih.uaic.ro/anale-psih/wp-content/uploads/sites/10/2021/01/Social-Representations-of-the-Development-of-Intelligence-in-Children.pdf</a:t>
            </a:r>
            <a:r>
              <a:rPr lang="ro-RO" dirty="0"/>
              <a:t> </a:t>
            </a:r>
            <a:endParaRPr lang="en-US" i="1" dirty="0"/>
          </a:p>
          <a:p>
            <a:r>
              <a:rPr lang="ro-RO" dirty="0"/>
              <a:t>Ordinul nr. 5447/2020 privind aprobarea Regulamentului-cadru de organizare şi funcţionare a unităţilor de învăţământ preuniversitar. </a:t>
            </a:r>
            <a:r>
              <a:rPr lang="pt-PT" u="sng" dirty="0">
                <a:hlinkClick r:id="rId5"/>
              </a:rPr>
              <a:t>https://lege5.ro/Gratuit/gm4dgojvgmza/ordinul-nr-5447-2020-privind-aprobarea-regulamentului-cadru-de-organizare-si-functionare-a-unitatilor-de-invatamant-preuniversitar</a:t>
            </a:r>
            <a:endParaRPr lang="en-US" i="1" dirty="0"/>
          </a:p>
          <a:p>
            <a:r>
              <a:rPr lang="en-GB" dirty="0" err="1"/>
              <a:t>Manea</a:t>
            </a:r>
            <a:r>
              <a:rPr lang="en-GB" dirty="0"/>
              <a:t>, M. (2018). Assessment in preschool education. </a:t>
            </a:r>
            <a:r>
              <a:rPr lang="it-IT" u="sng" dirty="0">
                <a:hlinkClick r:id="rId6"/>
              </a:rPr>
              <a:t>https://edict.ro/evaluarea-in-invatamantul-prescolar</a:t>
            </a:r>
            <a:r>
              <a:rPr lang="it-IT" dirty="0"/>
              <a:t> </a:t>
            </a:r>
            <a:endParaRPr lang="en-US" i="1" dirty="0"/>
          </a:p>
          <a:p>
            <a:r>
              <a:rPr lang="pt-PT" dirty="0"/>
              <a:t>Popa, R. O., Bucur, N. F. (2016). Past and present in the Romanian primary education curriculum. Conference Challenges of the Knowledge Society. Education and sociology: Bucharest. </a:t>
            </a:r>
            <a:r>
              <a:rPr lang="pt-PT" u="sng" dirty="0">
                <a:hlinkClick r:id="rId7"/>
              </a:rPr>
              <a:t>https://www.researchgate.net/</a:t>
            </a:r>
            <a:r>
              <a:rPr lang="pt-PT" dirty="0"/>
              <a:t> 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0"/>
            <a:ext cx="1859664" cy="7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5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„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1440" cy="688494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52" y="0"/>
            <a:ext cx="5334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05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</TotalTime>
  <Words>527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WP2.B Guidelines for National Report - EYDP</vt:lpstr>
      <vt:lpstr>PowerPoint Presentation</vt:lpstr>
      <vt:lpstr>Introduction</vt:lpstr>
      <vt:lpstr>PowerPoint Presentation</vt:lpstr>
      <vt:lpstr>The legal framework </vt:lpstr>
      <vt:lpstr>Examples of kindergarten teachers' practices on children evaluation and documentation in Romania</vt:lpstr>
      <vt:lpstr>PowerPoint Presentation</vt:lpstr>
      <vt:lpstr>References </vt:lpstr>
      <vt:lpstr>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WP2.B Guidelines for National Report</dc:title>
  <dc:creator>ANDREI BORDEIANU</dc:creator>
  <cp:lastModifiedBy>ANDREI BORDEIANU</cp:lastModifiedBy>
  <cp:revision>15</cp:revision>
  <dcterms:created xsi:type="dcterms:W3CDTF">2023-03-04T14:52:52Z</dcterms:created>
  <dcterms:modified xsi:type="dcterms:W3CDTF">2023-03-04T19:12:41Z</dcterms:modified>
</cp:coreProperties>
</file>